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431"/>
    <a:srgbClr val="0F5C9A"/>
    <a:srgbClr val="1D7DB4"/>
    <a:srgbClr val="093151"/>
    <a:srgbClr val="28A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688" autoAdjust="0"/>
  </p:normalViewPr>
  <p:slideViewPr>
    <p:cSldViewPr snapToGrid="0" snapToObjects="1">
      <p:cViewPr>
        <p:scale>
          <a:sx n="96" d="100"/>
          <a:sy n="96" d="100"/>
        </p:scale>
        <p:origin x="-1432" y="6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F1308-83B1-2C46-BA0A-077F5CBD7978}" type="datetimeFigureOut">
              <a:rPr lang="en-US" smtClean="0"/>
              <a:t>3/27/15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EC26F-475B-D84B-8D58-FCBBEC0C3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0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我说一个字，大家都会这样的联想和反映，更何况是用一个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呢，那什么样的</a:t>
            </a:r>
            <a:r>
              <a:rPr lang="zh-CN" altLang="zh-CN" dirty="0" smtClean="0"/>
              <a:t>a</a:t>
            </a:r>
            <a:r>
              <a:rPr lang="en-US" altLang="zh-CN" dirty="0" err="1" smtClean="0"/>
              <a:t>pp</a:t>
            </a:r>
            <a:r>
              <a:rPr lang="zh-CN" altLang="en-US" dirty="0" smtClean="0"/>
              <a:t>才是一款好的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呢，简单的说就是符合人性的。能满足用户的某个需求，能让人再使用的过程中没有任何负担，能让用户使用完后有个预约心情的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。那先说一下人性，除了我这里写的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个，人性表现在人类活动的所有层面上。我们趋吉避凶，我们关爱家人，我们会替人伸张正义，我们更不喜欢别人强迫或者违背自己的意志，这都是人性。所以一个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想要做的好，真的不容易，一不小心就会做成一个违背人性的产品，我个人就曾经设计过</a:t>
            </a:r>
            <a:r>
              <a:rPr lang="en-US" altLang="zh-CN" dirty="0" smtClean="0"/>
              <a:t>n</a:t>
            </a:r>
            <a:r>
              <a:rPr lang="zh-CN" altLang="en-US" dirty="0" smtClean="0"/>
              <a:t>多个这样的产品，包括某些我正在做的产品。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C26F-475B-D84B-8D58-FCBBEC0C3E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03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很多时候，我们在计划做一个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的时候，我们需要整理出用户的一个核心需求，也就是用户会使用这个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的理由，这是一切的根本，一切的动机，可是很多产品经理或者设计师都跳过了这个环节的考虑，直接开始架设用户会用我们的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，理由只有一个“我们的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这么牛逼，用户怎么会不用，怎么会不喜欢”。于是顺理成章的开始进入下一个阶段，如何设计一个很牛，用户用的很爽的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。最后市面上又多了一个设计很牛逼，功能很强大，但是没啥人用的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，再过一段时间，它就消失了，因为公司倒了。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C26F-475B-D84B-8D58-FCBBEC0C3E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25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这是一个再通常不过的登陆注册页面，可能大家在平时的生活中应该都</a:t>
            </a:r>
            <a:r>
              <a:rPr lang="zh-CN" altLang="en-US" smtClean="0"/>
              <a:t>看的习惯了。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C26F-475B-D84B-8D58-FCBBEC0C3E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6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这点无需赘言，但是用户就是希望登陆页能越快过去越好。登陆页的这种性质直接决定了它只能发挥这一种作用（但国产应用将登陆页的作用发挥到了极致，一不留神就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，所以应该尽可能简单，高效。但是随着两步验证等的加入，登陆页变得越来越复杂，设计一张简洁高效的登陆页做起来比说起来难得多。设计师可以化繁为简，使用流畅的动画和单页设计，让整个页面看起来运行速度快，如丝般流畅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C26F-475B-D84B-8D58-FCBBEC0C3E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0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如今，很多网站都采用了点击回车键进入的设计。但是根据调查，普通用户还是喜欢有一个登录键可以点击，所以设计师要做好两手准备，给技术宅设计一个回车键，普通用户还是老老实实使用鼠标吧。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C26F-475B-D84B-8D58-FCBBEC0C3E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6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我们在登录的时候，往往会因为输入法的问题打错用户名或密码，使用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Mailcheck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这款在线服务可以检查邮件输入时的问题。虽然不能保证更正所有的问题，但是把「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gmail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」写成「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gmaul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」这类的错误还是可以更正的。</a:t>
            </a:r>
            <a:endParaRPr lang="en-US" altLang="zh-TW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现在很多的网站都会把「登录名」的标签放在输入框里面，也就是说，当你开始输入的时候，标签会自动隐藏，然后输入框内仅仅显示你输入的内容。但是经过调查发现，绝大多数的用户还是希望能有一个「登录名」的标签，这样就能够在输入后检查是否填写正确。有一种解决方案是非常好的，前面不变，但是当用户开始输入的时候，「登录名」就滑到左边，这样不仅增加了一个漂亮的动画，还方便用户检查填写的信息，不会犯把账号填写到了密码处的低级错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C26F-475B-D84B-8D58-FCBBEC0C3E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41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另一种比较有效的登陆注册页面的交互表现形式。</a:t>
            </a:r>
            <a:endParaRPr lang="en-US" altLang="zh-CN" dirty="0" smtClean="0"/>
          </a:p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以上这些登录的设计实现起来并不是很难，但是很多产品往往忽略了这些小问题，导致用户体验不佳。但是不管问题多小，都会影响到用户对产品的整个体验。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C26F-475B-D84B-8D58-FCBBEC0C3E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3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8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5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9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5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14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4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4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4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7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D7DB4">
                <a:alpha val="91000"/>
              </a:srgbClr>
            </a:gs>
            <a:gs pos="100000">
              <a:srgbClr val="0F5C9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82D1F-9326-1345-9BED-EC6F50155165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54D4D-E454-0547-9A08-8F94BAC39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9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6944" y="2282535"/>
            <a:ext cx="107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>
                    <a:lumMod val="95000"/>
                  </a:schemeClr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  <a:cs typeface="Hiragino Sans GB W3"/>
              </a:rPr>
              <a:t>性</a:t>
            </a:r>
            <a:endParaRPr lang="en-US" sz="6000" dirty="0">
              <a:solidFill>
                <a:schemeClr val="bg1">
                  <a:lumMod val="95000"/>
                </a:schemeClr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  <a:cs typeface="Hiragino Sans GB W3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0611" y="2282536"/>
            <a:ext cx="202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>
                    <a:lumMod val="95000"/>
                  </a:schemeClr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  <a:cs typeface="Hiragino Sans GB W3"/>
              </a:rPr>
              <a:t>人性</a:t>
            </a:r>
            <a:endParaRPr lang="en-US" sz="6000" dirty="0">
              <a:solidFill>
                <a:schemeClr val="bg1">
                  <a:lumMod val="95000"/>
                </a:schemeClr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  <a:cs typeface="Hiragino Sans GB W3"/>
            </a:endParaRPr>
          </a:p>
        </p:txBody>
      </p:sp>
      <p:sp>
        <p:nvSpPr>
          <p:cNvPr id="7" name="Oval 6"/>
          <p:cNvSpPr/>
          <p:nvPr/>
        </p:nvSpPr>
        <p:spPr>
          <a:xfrm>
            <a:off x="741066" y="3497013"/>
            <a:ext cx="1028483" cy="10284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善良</a:t>
            </a:r>
            <a:endParaRPr lang="en-US" dirty="0">
              <a:solidFill>
                <a:schemeClr val="bg1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2094782" y="4214453"/>
            <a:ext cx="1028483" cy="1028483"/>
          </a:xfrm>
          <a:prstGeom prst="ellipse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慈爱</a:t>
            </a:r>
            <a:endParaRPr lang="en-US" dirty="0">
              <a:solidFill>
                <a:schemeClr val="bg1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9" name="Oval 8"/>
          <p:cNvSpPr/>
          <p:nvPr/>
        </p:nvSpPr>
        <p:spPr>
          <a:xfrm>
            <a:off x="3448496" y="4525495"/>
            <a:ext cx="1028483" cy="1028483"/>
          </a:xfrm>
          <a:prstGeom prst="ellipse">
            <a:avLst/>
          </a:prstGeom>
          <a:solidFill>
            <a:srgbClr val="F5A43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宽容</a:t>
            </a:r>
            <a:endParaRPr lang="en-US" dirty="0">
              <a:solidFill>
                <a:schemeClr val="bg1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02211" y="4525495"/>
            <a:ext cx="1028483" cy="102848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懒惰</a:t>
            </a:r>
            <a:endParaRPr lang="en-US" altLang="zh-CN" dirty="0">
              <a:solidFill>
                <a:schemeClr val="bg1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55927" y="4214453"/>
            <a:ext cx="1028483" cy="102848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贪婪</a:t>
            </a:r>
            <a:endParaRPr lang="en-US" dirty="0">
              <a:solidFill>
                <a:schemeClr val="bg1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509643" y="3497012"/>
            <a:ext cx="1028483" cy="102848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杀戮</a:t>
            </a:r>
            <a:endParaRPr lang="en-US" dirty="0">
              <a:solidFill>
                <a:schemeClr val="bg1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56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73938" y="3452437"/>
            <a:ext cx="379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用户为什么用我们的</a:t>
            </a:r>
            <a:r>
              <a:rPr lang="en-US" altLang="zh-CN" sz="2400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？</a:t>
            </a:r>
            <a:endParaRPr lang="zh-CN" altLang="en-US" sz="2400" dirty="0">
              <a:solidFill>
                <a:schemeClr val="bg1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19248" y="4596297"/>
            <a:ext cx="410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怎么</a:t>
            </a:r>
            <a:r>
              <a:rPr lang="zh-CN" altLang="en-US" sz="2400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做一个</a:t>
            </a:r>
            <a:r>
              <a:rPr lang="en-US" altLang="zh-CN" sz="2400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会让用户爽？</a:t>
            </a:r>
            <a:endParaRPr lang="zh-CN" altLang="en-US" sz="2400" dirty="0">
              <a:solidFill>
                <a:schemeClr val="bg1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316085" y="1738486"/>
            <a:ext cx="4507129" cy="948267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当我们开始设计一个</a:t>
            </a:r>
            <a:r>
              <a:rPr lang="en-US" altLang="zh-CN" sz="2400" dirty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APP</a:t>
            </a:r>
            <a:endParaRPr lang="zh-CN" altLang="en-US" sz="2400" dirty="0">
              <a:solidFill>
                <a:schemeClr val="bg1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4389027" y="2957687"/>
            <a:ext cx="361245" cy="38382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389027" y="4155050"/>
            <a:ext cx="361245" cy="38382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234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92964" y="513654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注册</a:t>
            </a:r>
            <a:r>
              <a:rPr lang="zh-CN" altLang="en-US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登录是</a:t>
            </a:r>
            <a:r>
              <a:rPr lang="en-US" altLang="zh-CN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的第一映像</a:t>
            </a:r>
            <a:endParaRPr lang="zh-CN" altLang="en-US" dirty="0">
              <a:solidFill>
                <a:schemeClr val="bg1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22966" y="1328444"/>
            <a:ext cx="5454576" cy="3853563"/>
            <a:chOff x="1840747" y="1821679"/>
            <a:chExt cx="5454576" cy="3853563"/>
          </a:xfrm>
        </p:grpSpPr>
        <p:sp>
          <p:nvSpPr>
            <p:cNvPr id="2" name="矩形 1"/>
            <p:cNvSpPr/>
            <p:nvPr/>
          </p:nvSpPr>
          <p:spPr>
            <a:xfrm>
              <a:off x="1840747" y="1821679"/>
              <a:ext cx="5454576" cy="38535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135548" y="2020857"/>
              <a:ext cx="889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0F5C9A"/>
                  </a:solidFill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Sign up</a:t>
              </a:r>
              <a:endParaRPr lang="zh-CN" altLang="en-US" sz="1600" dirty="0">
                <a:solidFill>
                  <a:srgbClr val="0F5C9A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3358105" y="2502876"/>
              <a:ext cx="2444875" cy="334212"/>
            </a:xfrm>
            <a:prstGeom prst="roundRect">
              <a:avLst>
                <a:gd name="adj" fmla="val 742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365309" y="2548867"/>
              <a:ext cx="62068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bg1">
                      <a:lumMod val="75000"/>
                    </a:schemeClr>
                  </a:solidFill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User ID</a:t>
              </a:r>
              <a:endParaRPr lang="zh-CN" altLang="en-US" sz="1050" dirty="0">
                <a:solidFill>
                  <a:schemeClr val="bg1">
                    <a:lumMod val="75000"/>
                  </a:schemeClr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358105" y="2963098"/>
              <a:ext cx="2444875" cy="334212"/>
            </a:xfrm>
            <a:prstGeom prst="roundRect">
              <a:avLst>
                <a:gd name="adj" fmla="val 742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65309" y="3009089"/>
              <a:ext cx="7697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bg1">
                      <a:lumMod val="75000"/>
                    </a:schemeClr>
                  </a:solidFill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Password</a:t>
              </a:r>
              <a:endParaRPr lang="zh-CN" altLang="en-US" sz="1050" dirty="0">
                <a:solidFill>
                  <a:schemeClr val="bg1">
                    <a:lumMod val="75000"/>
                  </a:schemeClr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365309" y="3406167"/>
              <a:ext cx="2444875" cy="334212"/>
            </a:xfrm>
            <a:prstGeom prst="roundRect">
              <a:avLst>
                <a:gd name="adj" fmla="val 742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372513" y="3452158"/>
              <a:ext cx="7697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bg1">
                      <a:lumMod val="75000"/>
                    </a:schemeClr>
                  </a:solidFill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Password</a:t>
              </a:r>
              <a:endParaRPr lang="zh-CN" altLang="en-US" sz="1050" dirty="0">
                <a:solidFill>
                  <a:schemeClr val="bg1">
                    <a:lumMod val="75000"/>
                  </a:schemeClr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58106" y="4990687"/>
              <a:ext cx="1192148" cy="334212"/>
            </a:xfrm>
            <a:prstGeom prst="roundRect">
              <a:avLst>
                <a:gd name="adj" fmla="val 742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Login</a:t>
              </a:r>
              <a:endParaRPr lang="zh-CN" altLang="en-US" sz="1200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4610833" y="4990579"/>
              <a:ext cx="1192148" cy="334212"/>
            </a:xfrm>
            <a:prstGeom prst="roundRect">
              <a:avLst>
                <a:gd name="adj" fmla="val 742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Sign up</a:t>
              </a:r>
              <a:endParaRPr lang="zh-CN" altLang="en-US" sz="1200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358106" y="3900997"/>
              <a:ext cx="1750607" cy="334212"/>
            </a:xfrm>
            <a:prstGeom prst="roundRect">
              <a:avLst>
                <a:gd name="adj" fmla="val 742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65310" y="3946988"/>
              <a:ext cx="50206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bg1">
                      <a:lumMod val="75000"/>
                    </a:schemeClr>
                  </a:solidFill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Code</a:t>
              </a:r>
              <a:endParaRPr lang="zh-CN" altLang="en-US" sz="1050" dirty="0">
                <a:solidFill>
                  <a:schemeClr val="bg1">
                    <a:lumMod val="75000"/>
                  </a:schemeClr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137607" y="3898503"/>
              <a:ext cx="672577" cy="334212"/>
            </a:xfrm>
            <a:prstGeom prst="roundRect">
              <a:avLst>
                <a:gd name="adj" fmla="val 7428"/>
              </a:avLst>
            </a:prstGeom>
            <a:solidFill>
              <a:srgbClr val="F5A43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dobe 繁黑體 Std B" panose="020B0700000000000000" pitchFamily="34" charset="-128"/>
                  <a:ea typeface="Adobe 繁黑體 Std B" panose="020B0700000000000000" pitchFamily="34" charset="-128"/>
                </a:rPr>
                <a:t>Send</a:t>
              </a:r>
              <a:endParaRPr lang="zh-CN" altLang="en-US" sz="1100" dirty="0">
                <a:latin typeface="Adobe 繁黑體 Std B" panose="020B0700000000000000" pitchFamily="34" charset="-128"/>
                <a:ea typeface="Adobe 繁黑體 Std B" panose="020B0700000000000000" pitchFamily="34" charset="-128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7398" y="5384531"/>
            <a:ext cx="5846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登录过程中出现不明错误，却不会有任何提示告诉你是用户名错了还是密码错了；快速输入账号和密码，潇洒地按一下回车键，等个十几秒，没反应？原来还要点一下坑爹的「登录」按钮。</a:t>
            </a:r>
            <a:endParaRPr lang="en-US" sz="14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186640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36477"/>
            <a:ext cx="6096000" cy="3486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16597" y="1230372"/>
            <a:ext cx="589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1.</a:t>
            </a:r>
            <a:r>
              <a:rPr lang="zh-CN" alt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没有人喜欢复杂的东西，让用户省去思考和学习的时间</a:t>
            </a:r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2359572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92626"/>
            <a:ext cx="6096000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0215" y="1230372"/>
            <a:ext cx="516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2.</a:t>
            </a:r>
            <a:r>
              <a:rPr lang="zh-CN" alt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尊重用户的使用习惯，</a:t>
            </a:r>
            <a:r>
              <a:rPr lang="en-US" altLang="zh-CN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app</a:t>
            </a:r>
            <a:r>
              <a:rPr lang="zh-CN" alt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应该服从用户的想法</a:t>
            </a:r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304754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94848"/>
            <a:ext cx="6096000" cy="1381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43835"/>
            <a:ext cx="60960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2423" y="1230372"/>
            <a:ext cx="568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3.</a:t>
            </a:r>
            <a:r>
              <a:rPr lang="zh-CN" altLang="en-US" dirty="0" smtClean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给用户一定的帮助和提示，但是不要代替用户做选择</a:t>
            </a:r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</p:spTree>
    <p:extLst>
      <p:ext uri="{BB962C8B-B14F-4D97-AF65-F5344CB8AC3E}">
        <p14:creationId xmlns:p14="http://schemas.microsoft.com/office/powerpoint/2010/main" val="330503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52" y="684121"/>
            <a:ext cx="3891271" cy="56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3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471</Words>
  <Application>Microsoft Macintosh PowerPoint</Application>
  <PresentationFormat>On-screen Show (4:3)</PresentationFormat>
  <Paragraphs>40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qq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qq qq</dc:creator>
  <cp:lastModifiedBy>qq qq</cp:lastModifiedBy>
  <cp:revision>41</cp:revision>
  <dcterms:created xsi:type="dcterms:W3CDTF">2015-03-25T14:12:31Z</dcterms:created>
  <dcterms:modified xsi:type="dcterms:W3CDTF">2015-03-27T15:05:02Z</dcterms:modified>
</cp:coreProperties>
</file>